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layfair Display Bold" charset="1" panose="00000000000000000000"/>
      <p:regular r:id="rId20"/>
    </p:embeddedFont>
    <p:embeddedFont>
      <p:font typeface="Poppins" charset="1" panose="00000500000000000000"/>
      <p:regular r:id="rId21"/>
    </p:embeddedFont>
    <p:embeddedFont>
      <p:font typeface="Kudryashev Display Sans" charset="1" panose="020C0503080504020303"/>
      <p:regular r:id="rId22"/>
    </p:embeddedFont>
    <p:embeddedFont>
      <p:font typeface="Playfair Display" charset="1" panose="00000000000000000000"/>
      <p:regular r:id="rId23"/>
    </p:embeddedFont>
    <p:embeddedFont>
      <p:font typeface="Playfair Display SC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 Medium" charset="1" panose="00000600000000000000"/>
      <p:regular r:id="rId27"/>
    </p:embeddedFont>
    <p:embeddedFont>
      <p:font typeface="Impact" charset="1" panose="020B0806030902050204"/>
      <p:regular r:id="rId28"/>
    </p:embeddedFont>
    <p:embeddedFont>
      <p:font typeface="Anton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A289shek2004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mailto:abhishekgup2004@gmail.com" TargetMode="External" Type="http://schemas.openxmlformats.org/officeDocument/2006/relationships/hyperlink"/><Relationship Id="rId9" Target="https://www.linkedin.com/in/abhishek-gupta-56a8ab286?utm_source=share&amp;utm_campaign=share_via&amp;utm_content=profile&amp;utm_medium=android_ap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72982" y="-1473762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2410404" y="3192042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2732" y="-2667270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7" y="0"/>
                </a:lnTo>
                <a:lnTo>
                  <a:pt x="9587917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760" y="2002863"/>
            <a:ext cx="17526162" cy="219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b="true" sz="630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FACIAL RECOGNITION SYSTEM FOR SECURE EMPLOYEE IDENTIFICATION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3822" y="9144000"/>
            <a:ext cx="531810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ABHISHEK GUPTA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4295" y="8686292"/>
            <a:ext cx="9230801" cy="57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Kudryashev Display Sans"/>
                <a:ea typeface="Kudryashev Display Sans"/>
                <a:cs typeface="Kudryashev Display Sans"/>
                <a:sym typeface="Kudryashev Display Sans"/>
              </a:rPr>
              <a:t>MAJOR PROJECT 2 PRESENTAION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9434" y="4634052"/>
            <a:ext cx="14302487" cy="141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AI-POWERED IDENTITY VERIFICATION USING DEEP LEARNING AND FACE EMBEDDINGS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775713" y="2393155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7" y="0"/>
                </a:lnTo>
                <a:lnTo>
                  <a:pt x="9587917" y="9587917"/>
                </a:lnTo>
                <a:lnTo>
                  <a:pt x="0" y="9587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32909" y="44643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7" y="0"/>
                </a:lnTo>
                <a:lnTo>
                  <a:pt x="9587917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8721" y="10201275"/>
            <a:ext cx="5440240" cy="4114800"/>
          </a:xfrm>
          <a:custGeom>
            <a:avLst/>
            <a:gdLst/>
            <a:ahLst/>
            <a:cxnLst/>
            <a:rect r="r" b="b" t="t" l="l"/>
            <a:pathLst>
              <a:path h="4114800" w="544024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22558" y="310002"/>
            <a:ext cx="9230801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EVOASTRA VENTURES PVT LTD.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7766" y="2175412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9511" y="2080162"/>
            <a:ext cx="4124308" cy="60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  <a:spcBef>
                <a:spcPct val="0"/>
              </a:spcBef>
            </a:pPr>
            <a:r>
              <a:rPr lang="en-US" b="true" sz="3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Ethics &amp; Privacy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79871" y="3230530"/>
            <a:ext cx="7047895" cy="191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957" indent="-289979" lvl="1">
              <a:lnSpc>
                <a:spcPts val="3760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GDPR &amp; DPDP compliance</a:t>
            </a:r>
          </a:p>
          <a:p>
            <a:pPr algn="l" marL="579957" indent="-289979" lvl="1">
              <a:lnSpc>
                <a:spcPts val="3760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consent before data usage</a:t>
            </a:r>
          </a:p>
          <a:p>
            <a:pPr algn="l" marL="579957" indent="-289979" lvl="1">
              <a:lnSpc>
                <a:spcPts val="3760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surveillance or misuse</a:t>
            </a:r>
          </a:p>
          <a:p>
            <a:pPr algn="l" marL="579957" indent="-289979" lvl="1">
              <a:lnSpc>
                <a:spcPts val="3760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encryption &amp; opt-out support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-486475" y="5318628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7879344"/>
                </a:moveTo>
                <a:lnTo>
                  <a:pt x="6532692" y="7879344"/>
                </a:lnTo>
                <a:lnTo>
                  <a:pt x="6532692" y="0"/>
                </a:lnTo>
                <a:lnTo>
                  <a:pt x="0" y="0"/>
                </a:lnTo>
                <a:lnTo>
                  <a:pt x="0" y="78793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894496" y="-1258949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7879344"/>
                </a:moveTo>
                <a:lnTo>
                  <a:pt x="6532692" y="7879344"/>
                </a:lnTo>
                <a:lnTo>
                  <a:pt x="6532692" y="0"/>
                </a:lnTo>
                <a:lnTo>
                  <a:pt x="0" y="0"/>
                </a:lnTo>
                <a:lnTo>
                  <a:pt x="0" y="78793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2702" y="10287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69083" y="51435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15416" y="-235380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37383"/>
            <a:ext cx="12028106" cy="8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b="true" sz="55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ETHICAL &amp; PRIVACY CONCERNS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2147" y="5867971"/>
            <a:ext cx="7209734" cy="3673750"/>
          </a:xfrm>
          <a:custGeom>
            <a:avLst/>
            <a:gdLst/>
            <a:ahLst/>
            <a:cxnLst/>
            <a:rect r="r" b="b" t="t" l="l"/>
            <a:pathLst>
              <a:path h="3673750" w="7209734">
                <a:moveTo>
                  <a:pt x="0" y="0"/>
                </a:moveTo>
                <a:lnTo>
                  <a:pt x="7209735" y="0"/>
                </a:lnTo>
                <a:lnTo>
                  <a:pt x="7209735" y="3673750"/>
                </a:lnTo>
                <a:lnTo>
                  <a:pt x="0" y="3673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49629"/>
            <a:ext cx="4124308" cy="60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  <a:spcBef>
                <a:spcPct val="0"/>
              </a:spcBef>
            </a:pPr>
            <a:r>
              <a:rPr lang="en-US" b="true" sz="3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Deployment Plan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932" y="3239849"/>
            <a:ext cx="9567143" cy="218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15" indent="-333157" lvl="1">
              <a:lnSpc>
                <a:spcPts val="4320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Host model using Flask or Streamlit</a:t>
            </a:r>
          </a:p>
          <a:p>
            <a:pPr algn="l" marL="666315" indent="-333157" lvl="1">
              <a:lnSpc>
                <a:spcPts val="4320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Heroku, Render, or AWS EC2</a:t>
            </a:r>
          </a:p>
          <a:p>
            <a:pPr algn="l" marL="666315" indent="-333157" lvl="1">
              <a:lnSpc>
                <a:spcPts val="4320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communication via HTTPS</a:t>
            </a:r>
          </a:p>
          <a:p>
            <a:pPr algn="l" marL="666315" indent="-333157" lvl="1">
              <a:lnSpc>
                <a:spcPts val="4320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 embeddings securely in encrypted DB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7365"/>
            <a:ext cx="11466113" cy="8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b="true" sz="55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USER INTERFACE (PROTOTYPE)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13255" y="-187567"/>
            <a:ext cx="11635266" cy="10662135"/>
          </a:xfrm>
          <a:custGeom>
            <a:avLst/>
            <a:gdLst/>
            <a:ahLst/>
            <a:cxnLst/>
            <a:rect r="r" b="b" t="t" l="l"/>
            <a:pathLst>
              <a:path h="10662135" w="11635266">
                <a:moveTo>
                  <a:pt x="0" y="0"/>
                </a:moveTo>
                <a:lnTo>
                  <a:pt x="11635267" y="0"/>
                </a:lnTo>
                <a:lnTo>
                  <a:pt x="11635267" y="10662134"/>
                </a:lnTo>
                <a:lnTo>
                  <a:pt x="0" y="10662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73238" y="3647196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82734" y="-191684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579779" y="4031265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3347" y="-478020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59426" y="-319443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0541" y="-319443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30790" y="3632112"/>
            <a:ext cx="3070132" cy="3022775"/>
          </a:xfrm>
          <a:custGeom>
            <a:avLst/>
            <a:gdLst/>
            <a:ahLst/>
            <a:cxnLst/>
            <a:rect r="r" b="b" t="t" l="l"/>
            <a:pathLst>
              <a:path h="3022775" w="3070132">
                <a:moveTo>
                  <a:pt x="0" y="0"/>
                </a:moveTo>
                <a:lnTo>
                  <a:pt x="3070133" y="0"/>
                </a:lnTo>
                <a:lnTo>
                  <a:pt x="3070133" y="3022776"/>
                </a:lnTo>
                <a:lnTo>
                  <a:pt x="0" y="302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80" t="0" r="-140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13349" y="3632112"/>
            <a:ext cx="3070132" cy="3022775"/>
          </a:xfrm>
          <a:custGeom>
            <a:avLst/>
            <a:gdLst/>
            <a:ahLst/>
            <a:cxnLst/>
            <a:rect r="r" b="b" t="t" l="l"/>
            <a:pathLst>
              <a:path h="3022775" w="3070132">
                <a:moveTo>
                  <a:pt x="0" y="0"/>
                </a:moveTo>
                <a:lnTo>
                  <a:pt x="3070133" y="0"/>
                </a:lnTo>
                <a:lnTo>
                  <a:pt x="3070133" y="3022776"/>
                </a:lnTo>
                <a:lnTo>
                  <a:pt x="0" y="3022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85" t="-8305" r="0" b="-830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6746" y="3632112"/>
            <a:ext cx="3070132" cy="3022775"/>
          </a:xfrm>
          <a:custGeom>
            <a:avLst/>
            <a:gdLst/>
            <a:ahLst/>
            <a:cxnLst/>
            <a:rect r="r" b="b" t="t" l="l"/>
            <a:pathLst>
              <a:path h="3022775" w="3070132">
                <a:moveTo>
                  <a:pt x="0" y="0"/>
                </a:moveTo>
                <a:lnTo>
                  <a:pt x="3070133" y="0"/>
                </a:lnTo>
                <a:lnTo>
                  <a:pt x="3070133" y="3022776"/>
                </a:lnTo>
                <a:lnTo>
                  <a:pt x="0" y="302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65" t="-1950" r="0" b="-19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0617" y="3632112"/>
            <a:ext cx="2874384" cy="3022775"/>
          </a:xfrm>
          <a:custGeom>
            <a:avLst/>
            <a:gdLst/>
            <a:ahLst/>
            <a:cxnLst/>
            <a:rect r="r" b="b" t="t" l="l"/>
            <a:pathLst>
              <a:path h="3022775" w="2874384">
                <a:moveTo>
                  <a:pt x="0" y="0"/>
                </a:moveTo>
                <a:lnTo>
                  <a:pt x="2874384" y="0"/>
                </a:lnTo>
                <a:lnTo>
                  <a:pt x="2874384" y="3022776"/>
                </a:lnTo>
                <a:lnTo>
                  <a:pt x="0" y="3022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23547" y="89535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18682" y="3632112"/>
            <a:ext cx="3120390" cy="3022775"/>
          </a:xfrm>
          <a:custGeom>
            <a:avLst/>
            <a:gdLst/>
            <a:ahLst/>
            <a:cxnLst/>
            <a:rect r="r" b="b" t="t" l="l"/>
            <a:pathLst>
              <a:path h="3022775" w="3120390">
                <a:moveTo>
                  <a:pt x="0" y="0"/>
                </a:moveTo>
                <a:lnTo>
                  <a:pt x="3120389" y="0"/>
                </a:lnTo>
                <a:lnTo>
                  <a:pt x="3120389" y="3022776"/>
                </a:lnTo>
                <a:lnTo>
                  <a:pt x="0" y="3022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901" t="0" r="-5893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0617" y="7063752"/>
            <a:ext cx="287438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webcam capture with OpenCV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8682" y="7063752"/>
            <a:ext cx="287438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Liveness detection (eye blink, motion)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6746" y="7063752"/>
            <a:ext cx="287438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Multi-user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13349" y="7063752"/>
            <a:ext cx="2874384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pretrained models (e.g., FaceNet, MobileNet)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30790" y="7063752"/>
            <a:ext cx="2874384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Edge deployment (Raspberry Pi, mobile app)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3082" y="3877997"/>
            <a:ext cx="3030111" cy="2705063"/>
          </a:xfrm>
          <a:custGeom>
            <a:avLst/>
            <a:gdLst/>
            <a:ahLst/>
            <a:cxnLst/>
            <a:rect r="r" b="b" t="t" l="l"/>
            <a:pathLst>
              <a:path h="2705063" w="3030111">
                <a:moveTo>
                  <a:pt x="0" y="0"/>
                </a:moveTo>
                <a:lnTo>
                  <a:pt x="3030111" y="0"/>
                </a:lnTo>
                <a:lnTo>
                  <a:pt x="3030111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66758" y="-329772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8245" y="3877997"/>
            <a:ext cx="2695226" cy="2705063"/>
          </a:xfrm>
          <a:custGeom>
            <a:avLst/>
            <a:gdLst/>
            <a:ahLst/>
            <a:cxnLst/>
            <a:rect r="r" b="b" t="t" l="l"/>
            <a:pathLst>
              <a:path h="2705063" w="2695226">
                <a:moveTo>
                  <a:pt x="0" y="0"/>
                </a:moveTo>
                <a:lnTo>
                  <a:pt x="2695226" y="0"/>
                </a:lnTo>
                <a:lnTo>
                  <a:pt x="2695226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02864" y="51435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55264" y="3790969"/>
            <a:ext cx="2792091" cy="2792091"/>
          </a:xfrm>
          <a:custGeom>
            <a:avLst/>
            <a:gdLst/>
            <a:ahLst/>
            <a:cxnLst/>
            <a:rect r="r" b="b" t="t" l="l"/>
            <a:pathLst>
              <a:path h="2792091" w="2792091">
                <a:moveTo>
                  <a:pt x="0" y="0"/>
                </a:moveTo>
                <a:lnTo>
                  <a:pt x="2792092" y="0"/>
                </a:lnTo>
                <a:lnTo>
                  <a:pt x="2792092" y="2792091"/>
                </a:lnTo>
                <a:lnTo>
                  <a:pt x="0" y="279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69952" y="89535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55264" y="6813614"/>
            <a:ext cx="3070132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Ready for real-world use with further improvements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13621" y="3877997"/>
            <a:ext cx="2719899" cy="2705063"/>
          </a:xfrm>
          <a:custGeom>
            <a:avLst/>
            <a:gdLst/>
            <a:ahLst/>
            <a:cxnLst/>
            <a:rect r="r" b="b" t="t" l="l"/>
            <a:pathLst>
              <a:path h="2705063" w="2719899">
                <a:moveTo>
                  <a:pt x="0" y="0"/>
                </a:moveTo>
                <a:lnTo>
                  <a:pt x="2719899" y="0"/>
                </a:lnTo>
                <a:lnTo>
                  <a:pt x="2719899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23082" y="6813614"/>
            <a:ext cx="307013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Achieved 78.95%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90899" y="6813614"/>
            <a:ext cx="3070132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embeddings           + deep learning for 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792" y="6813614"/>
            <a:ext cx="3070132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Successfully built end-to-end facial verification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9053" y="-1509573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375">
            <a:off x="8323700" y="-4291982"/>
            <a:ext cx="15959856" cy="8583964"/>
          </a:xfrm>
          <a:custGeom>
            <a:avLst/>
            <a:gdLst/>
            <a:ahLst/>
            <a:cxnLst/>
            <a:rect r="r" b="b" t="t" l="l"/>
            <a:pathLst>
              <a:path h="8583964" w="15959856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460883"/>
            <a:ext cx="14319257" cy="254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66517">
            <a:off x="-1231342" y="4091127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84984" y="4542939"/>
            <a:ext cx="4124308" cy="60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  <a:spcBef>
                <a:spcPct val="0"/>
              </a:spcBef>
            </a:pPr>
            <a:r>
              <a:rPr lang="en-US" b="true" sz="33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47370" y="7346149"/>
            <a:ext cx="5223860" cy="237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3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connect:</a:t>
            </a:r>
          </a:p>
          <a:p>
            <a:pPr algn="l">
              <a:lnSpc>
                <a:spcPts val="4698"/>
              </a:lnSpc>
            </a:pPr>
            <a:r>
              <a:rPr lang="en-US" sz="33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📧 </a:t>
            </a:r>
            <a:r>
              <a:rPr lang="en-US" b="true" sz="3355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8" tooltip="mailto:abhishekgup2004@gmail.com"/>
              </a:rPr>
              <a:t>Email</a:t>
            </a:r>
          </a:p>
          <a:p>
            <a:pPr algn="l">
              <a:lnSpc>
                <a:spcPts val="4698"/>
              </a:lnSpc>
            </a:pPr>
            <a:r>
              <a:rPr lang="en-US" sz="33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🔗 </a:t>
            </a:r>
            <a:r>
              <a:rPr lang="en-US" b="true" sz="3355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9" tooltip="https://www.linkedin.com/in/abhishek-gupta-56a8ab286?utm_source=share&amp;utm_campaign=share_via&amp;utm_content=profile&amp;utm_medium=android_app"/>
              </a:rPr>
              <a:t>LinkedIn</a:t>
            </a:r>
          </a:p>
          <a:p>
            <a:pPr algn="l">
              <a:lnSpc>
                <a:spcPts val="4698"/>
              </a:lnSpc>
              <a:spcBef>
                <a:spcPct val="0"/>
              </a:spcBef>
            </a:pPr>
            <a:r>
              <a:rPr lang="en-US" sz="335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🌐 </a:t>
            </a:r>
            <a:r>
              <a:rPr lang="en-US" b="true" sz="3355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0" tooltip="https://github.com/A289shek2004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5061" y="-124928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1890" y="-171911"/>
            <a:ext cx="5406110" cy="5091573"/>
          </a:xfrm>
          <a:custGeom>
            <a:avLst/>
            <a:gdLst/>
            <a:ahLst/>
            <a:cxnLst/>
            <a:rect r="r" b="b" t="t" l="l"/>
            <a:pathLst>
              <a:path h="5091573" w="5406110">
                <a:moveTo>
                  <a:pt x="0" y="0"/>
                </a:moveTo>
                <a:lnTo>
                  <a:pt x="5406110" y="0"/>
                </a:lnTo>
                <a:lnTo>
                  <a:pt x="5406110" y="5091573"/>
                </a:lnTo>
                <a:lnTo>
                  <a:pt x="0" y="509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28950" y="-2543146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53697" y="5028671"/>
            <a:ext cx="8375197" cy="4329264"/>
          </a:xfrm>
          <a:custGeom>
            <a:avLst/>
            <a:gdLst/>
            <a:ahLst/>
            <a:cxnLst/>
            <a:rect r="r" b="b" t="t" l="l"/>
            <a:pathLst>
              <a:path h="4329264" w="8375197">
                <a:moveTo>
                  <a:pt x="0" y="0"/>
                </a:moveTo>
                <a:lnTo>
                  <a:pt x="8375197" y="0"/>
                </a:lnTo>
                <a:lnTo>
                  <a:pt x="8375197" y="4329264"/>
                </a:lnTo>
                <a:lnTo>
                  <a:pt x="0" y="4329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59" r="0" b="-161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674" y="2741694"/>
            <a:ext cx="10028732" cy="22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need for secure digital identity verification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verification is slow and error-prone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enables fast, scalable, and accurate identity checks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Applications: fintech, ed-tech, office access, KYC, etc.</a:t>
            </a:r>
          </a:p>
          <a:p>
            <a:pPr algn="just">
              <a:lnSpc>
                <a:spcPts val="36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0996"/>
            <a:ext cx="6640906" cy="9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b="true" sz="62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6329" y="2073838"/>
            <a:ext cx="58178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WHY FACIAL RECOGNITION?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9884" y="-2673582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662" y="520765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121" y="490027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92348" y="2583080"/>
            <a:ext cx="10266952" cy="334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0025" indent="-290013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Identity theft and impersonation are increasing</a:t>
            </a:r>
          </a:p>
          <a:p>
            <a:pPr algn="just" marL="580025" indent="-290013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to verify if a person’s face matches a known identity</a:t>
            </a:r>
          </a:p>
          <a:p>
            <a:pPr algn="just" marL="580025" indent="-290013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should work in real-time with high accuracy</a:t>
            </a:r>
          </a:p>
          <a:p>
            <a:pPr algn="just" marL="580025" indent="-290013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Must handle variations in lighting, resolution, and expressions</a:t>
            </a:r>
          </a:p>
          <a:p>
            <a:pPr algn="just">
              <a:lnSpc>
                <a:spcPts val="376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0863" y="377243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23542" y="1229577"/>
            <a:ext cx="9853436" cy="9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b="true" sz="62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674" y="642698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2911" y="-357187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9638" y="3632660"/>
            <a:ext cx="14256798" cy="249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1615" indent="-300807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File: lfw_arnie_nonarnie.csv</a:t>
            </a:r>
          </a:p>
          <a:p>
            <a:pPr algn="just" marL="601615" indent="-300807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Precomputed 128-D face embeddings (no images)</a:t>
            </a:r>
          </a:p>
          <a:p>
            <a:pPr algn="just" marL="601615" indent="-300807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Classes: "arnold_schwarzenegger" vs others</a:t>
            </a:r>
          </a:p>
          <a:p>
            <a:pPr algn="just" marL="601615" indent="-300807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Embeddings extracted from real images using models like Dlib or FaceNet</a:t>
            </a:r>
          </a:p>
          <a:p>
            <a:pPr algn="just">
              <a:lnSpc>
                <a:spcPts val="390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83217" y="-58806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55166" y="3666331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7218" y="1065085"/>
            <a:ext cx="9193704" cy="9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b="true" sz="62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9638" y="2789694"/>
            <a:ext cx="10445016" cy="62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b="true" sz="34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Used: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1070" y="657225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77603" y="-148484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77564" y="2186319"/>
            <a:ext cx="10445016" cy="273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Label encoded: 1 for Arnold, 0 for others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Scaled features using StandardScaler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Train-test split (80/20)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Ensured clean, consistent data for model input</a:t>
            </a:r>
          </a:p>
          <a:p>
            <a:pPr algn="l">
              <a:lnSpc>
                <a:spcPts val="432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5156062" y="5658901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60111" y="3115726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1178" y="4966763"/>
            <a:ext cx="5385644" cy="4291537"/>
          </a:xfrm>
          <a:custGeom>
            <a:avLst/>
            <a:gdLst/>
            <a:ahLst/>
            <a:cxnLst/>
            <a:rect r="r" b="b" t="t" l="l"/>
            <a:pathLst>
              <a:path h="4291537" w="5385644">
                <a:moveTo>
                  <a:pt x="0" y="0"/>
                </a:moveTo>
                <a:lnTo>
                  <a:pt x="5385644" y="0"/>
                </a:lnTo>
                <a:lnTo>
                  <a:pt x="5385644" y="4291537"/>
                </a:lnTo>
                <a:lnTo>
                  <a:pt x="0" y="4291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47148" y="695325"/>
            <a:ext cx="10146650" cy="9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b="true" sz="62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DATA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605" y="-29718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90927" y="1805668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1" y="0"/>
                </a:lnTo>
                <a:lnTo>
                  <a:pt x="2948681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6508" y="-938824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36200" y="9083515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6241" y="872159"/>
            <a:ext cx="10195519" cy="9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b="true" sz="62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MODEL DEVELOPMENT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29940" y="7795397"/>
            <a:ext cx="5390854" cy="5390854"/>
          </a:xfrm>
          <a:custGeom>
            <a:avLst/>
            <a:gdLst/>
            <a:ahLst/>
            <a:cxnLst/>
            <a:rect r="r" b="b" t="t" l="l"/>
            <a:pathLst>
              <a:path h="5390854" w="5390854">
                <a:moveTo>
                  <a:pt x="0" y="0"/>
                </a:moveTo>
                <a:lnTo>
                  <a:pt x="5390854" y="0"/>
                </a:lnTo>
                <a:lnTo>
                  <a:pt x="5390854" y="5390854"/>
                </a:lnTo>
                <a:lnTo>
                  <a:pt x="0" y="539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68934" y="89055"/>
            <a:ext cx="6392668" cy="6392668"/>
          </a:xfrm>
          <a:custGeom>
            <a:avLst/>
            <a:gdLst/>
            <a:ahLst/>
            <a:cxnLst/>
            <a:rect r="r" b="b" t="t" l="l"/>
            <a:pathLst>
              <a:path h="6392668" w="6392668">
                <a:moveTo>
                  <a:pt x="0" y="0"/>
                </a:moveTo>
                <a:lnTo>
                  <a:pt x="6392668" y="0"/>
                </a:lnTo>
                <a:lnTo>
                  <a:pt x="6392668" y="6392668"/>
                </a:lnTo>
                <a:lnTo>
                  <a:pt x="0" y="639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2669" y="2719389"/>
            <a:ext cx="10445016" cy="436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Neural Network (Keras)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Input: 128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features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Layers:</a:t>
            </a:r>
          </a:p>
          <a:p>
            <a:pPr algn="l" marL="1332766" indent="-444255" lvl="2">
              <a:lnSpc>
                <a:spcPts val="4321"/>
              </a:lnSpc>
              <a:buFont typeface="Arial"/>
              <a:buChar char="⚬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ense (128) + ReLU + Dropout</a:t>
            </a:r>
          </a:p>
          <a:p>
            <a:pPr algn="l" marL="1332766" indent="-444255" lvl="2">
              <a:lnSpc>
                <a:spcPts val="4321"/>
              </a:lnSpc>
              <a:buFont typeface="Arial"/>
              <a:buChar char="⚬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nse (64) + ReLU + Dropout</a:t>
            </a:r>
          </a:p>
          <a:p>
            <a:pPr algn="l" marL="1332766" indent="-444255" lvl="2">
              <a:lnSpc>
                <a:spcPts val="4321"/>
              </a:lnSpc>
              <a:buFont typeface="Arial"/>
              <a:buChar char="⚬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Output: Sigmoid</a:t>
            </a:r>
          </a:p>
          <a:p>
            <a:pPr algn="l"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Optimizer: Adam | Loss: Binary Crossentropy</a:t>
            </a:r>
          </a:p>
          <a:p>
            <a:pPr algn="l">
              <a:lnSpc>
                <a:spcPts val="432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21255">
            <a:off x="917609" y="5780776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502228" y="5233184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7946" y="5547418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1144" y="573091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0067" y="4304683"/>
            <a:ext cx="10090897" cy="3557041"/>
          </a:xfrm>
          <a:custGeom>
            <a:avLst/>
            <a:gdLst/>
            <a:ahLst/>
            <a:cxnLst/>
            <a:rect r="r" b="b" t="t" l="l"/>
            <a:pathLst>
              <a:path h="3557041" w="10090897">
                <a:moveTo>
                  <a:pt x="0" y="0"/>
                </a:moveTo>
                <a:lnTo>
                  <a:pt x="10090897" y="0"/>
                </a:lnTo>
                <a:lnTo>
                  <a:pt x="10090897" y="3557041"/>
                </a:lnTo>
                <a:lnTo>
                  <a:pt x="0" y="355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3733" y="1915632"/>
            <a:ext cx="6945454" cy="23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Epochs: 50 (Early stopping applied)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Batch size: 32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Monitored accuracy and loss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test accuracy: 78.95%</a:t>
            </a:r>
          </a:p>
          <a:p>
            <a:pPr algn="l">
              <a:lnSpc>
                <a:spcPts val="377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7706"/>
            <a:ext cx="10195519" cy="8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b="true" sz="55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TRAINING &amp; VALIDATION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1650" y="487681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3933" y="190512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1" y="0"/>
                </a:lnTo>
                <a:lnTo>
                  <a:pt x="2948681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3958" y="4799757"/>
            <a:ext cx="6226087" cy="5085941"/>
          </a:xfrm>
          <a:custGeom>
            <a:avLst/>
            <a:gdLst/>
            <a:ahLst/>
            <a:cxnLst/>
            <a:rect r="r" b="b" t="t" l="l"/>
            <a:pathLst>
              <a:path h="5085941" w="6226087">
                <a:moveTo>
                  <a:pt x="0" y="0"/>
                </a:moveTo>
                <a:lnTo>
                  <a:pt x="6226087" y="0"/>
                </a:lnTo>
                <a:lnTo>
                  <a:pt x="6226087" y="5085941"/>
                </a:lnTo>
                <a:lnTo>
                  <a:pt x="0" y="508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7706"/>
            <a:ext cx="10195519" cy="8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b="true" sz="55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MODEL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0835" y="1934456"/>
            <a:ext cx="8574672" cy="28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Accuracy: 78.95%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Confusion matrix shows good class separation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Precision &amp; Recall are acceptable for both classes</a:t>
            </a:r>
          </a:p>
          <a:p>
            <a:pPr algn="l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Room for improvement </a:t>
            </a: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edge cases</a:t>
            </a:r>
          </a:p>
          <a:p>
            <a:pPr algn="l">
              <a:lnSpc>
                <a:spcPts val="377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3007" y="4395102"/>
            <a:ext cx="2705063" cy="2705063"/>
          </a:xfrm>
          <a:custGeom>
            <a:avLst/>
            <a:gdLst/>
            <a:ahLst/>
            <a:cxnLst/>
            <a:rect r="r" b="b" t="t" l="l"/>
            <a:pathLst>
              <a:path h="2705063" w="2705063">
                <a:moveTo>
                  <a:pt x="0" y="0"/>
                </a:moveTo>
                <a:lnTo>
                  <a:pt x="2705063" y="0"/>
                </a:lnTo>
                <a:lnTo>
                  <a:pt x="2705063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91342" y="1770398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57889" y="7581937"/>
            <a:ext cx="3030111" cy="2705063"/>
          </a:xfrm>
          <a:custGeom>
            <a:avLst/>
            <a:gdLst/>
            <a:ahLst/>
            <a:cxnLst/>
            <a:rect r="r" b="b" t="t" l="l"/>
            <a:pathLst>
              <a:path h="2705063" w="3030111">
                <a:moveTo>
                  <a:pt x="0" y="0"/>
                </a:moveTo>
                <a:lnTo>
                  <a:pt x="3030111" y="0"/>
                </a:lnTo>
                <a:lnTo>
                  <a:pt x="3030111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60534" y="-2287252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2877" y="-68568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7650" y="479815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85971" y="2886654"/>
            <a:ext cx="7746498" cy="7355261"/>
          </a:xfrm>
          <a:custGeom>
            <a:avLst/>
            <a:gdLst/>
            <a:ahLst/>
            <a:cxnLst/>
            <a:rect r="r" b="b" t="t" l="l"/>
            <a:pathLst>
              <a:path h="7355261" w="7746498">
                <a:moveTo>
                  <a:pt x="0" y="0"/>
                </a:moveTo>
                <a:lnTo>
                  <a:pt x="7746498" y="0"/>
                </a:lnTo>
                <a:lnTo>
                  <a:pt x="7746498" y="7355262"/>
                </a:lnTo>
                <a:lnTo>
                  <a:pt x="0" y="735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8703" y="4526475"/>
            <a:ext cx="9214852" cy="157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4793" indent="-322397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Upload image interface</a:t>
            </a:r>
          </a:p>
          <a:p>
            <a:pPr algn="just" marL="644793" indent="-322397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 identity and display confidence</a:t>
            </a:r>
          </a:p>
          <a:p>
            <a:pPr algn="just" marL="644793" indent="-322397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Easy for deployment in enterprise setting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2877" y="726973"/>
            <a:ext cx="12113252" cy="8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b="true" sz="5535">
                <a:solidFill>
                  <a:srgbClr val="FFFFFF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USER INTERFACE (PROTOTYPE)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7373" y="3506997"/>
            <a:ext cx="10445016" cy="62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b="true" sz="34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Streamlit Web App (Prototype)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6129" y="51435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DAGq_23_WtM</dc:identifier>
  <dcterms:modified xsi:type="dcterms:W3CDTF">2011-08-01T06:04:30Z</dcterms:modified>
  <cp:revision>1</cp:revision>
  <dc:title>Facial Recognition System for Secure Employee Identification</dc:title>
</cp:coreProperties>
</file>